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  <p:sldMasterId id="2147483650" r:id="rId2"/>
    <p:sldMasterId id="2147484049" r:id="rId3"/>
  </p:sldMasterIdLst>
  <p:notesMasterIdLst>
    <p:notesMasterId r:id="rId8"/>
  </p:notesMasterIdLst>
  <p:handoutMasterIdLst>
    <p:handoutMasterId r:id="rId9"/>
  </p:handoutMasterIdLst>
  <p:sldIdLst>
    <p:sldId id="587" r:id="rId4"/>
    <p:sldId id="586" r:id="rId5"/>
    <p:sldId id="588" r:id="rId6"/>
    <p:sldId id="589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C2C84"/>
    <a:srgbClr val="181848"/>
    <a:srgbClr val="000000"/>
    <a:srgbClr val="FF3300"/>
    <a:srgbClr val="390EB2"/>
    <a:srgbClr val="827357"/>
    <a:srgbClr val="00A4DE"/>
    <a:srgbClr val="FF8E1D"/>
    <a:srgbClr val="EE7700"/>
    <a:srgbClr val="E271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32" autoAdjust="0"/>
    <p:restoredTop sz="91523" autoAdjust="0"/>
  </p:normalViewPr>
  <p:slideViewPr>
    <p:cSldViewPr>
      <p:cViewPr>
        <p:scale>
          <a:sx n="86" d="100"/>
          <a:sy n="86" d="100"/>
        </p:scale>
        <p:origin x="-690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5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18A59-AC3C-4236-A774-9FB4BBCF8A6F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5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0F4C-4446-4DDF-A766-A933C81E5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8183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5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1413" y="684213"/>
            <a:ext cx="4575175" cy="34305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399"/>
            <a:ext cx="5486400" cy="411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5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42D2401-D2F1-4239-AE03-EA9BD7A8A7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402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2D2401-D2F1-4239-AE03-EA9BD7A8A764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7622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00" y="1052513"/>
            <a:ext cx="5183188" cy="1470025"/>
          </a:xfrm>
        </p:spPr>
        <p:txBody>
          <a:bodyPr/>
          <a:lstStyle>
            <a:lvl1pPr algn="r">
              <a:defRPr sz="2800">
                <a:solidFill>
                  <a:srgbClr val="E27100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5925A202-95E0-44B1-8F5A-25BF5FBD1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21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2C71D-AD85-4012-886A-59A3CF33C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877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2313" y="115888"/>
            <a:ext cx="2071687" cy="57610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2488" y="115888"/>
            <a:ext cx="6067425" cy="57610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47C0F-ED8F-4840-A442-D660A7122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9402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2295525"/>
            <a:ext cx="6202362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ru-RU" noProof="0" smtClean="0"/>
              <a:t>Заголовок</a:t>
            </a:r>
            <a:br>
              <a:rPr lang="ru-RU" noProof="0" smtClean="0"/>
            </a:br>
            <a:r>
              <a:rPr lang="ru-RU" noProof="0" smtClean="0"/>
              <a:t>Слайда-разделителя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3313556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0E085-8C62-4BCE-9B49-AB0F155AB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0503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C730F-A633-4893-AA33-57FF3713E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3534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2488" y="1949450"/>
            <a:ext cx="3846512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51400" y="1949450"/>
            <a:ext cx="3846513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D758B-0193-4D44-B8B0-932EB360A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1111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1971D-A8F3-47D2-87B6-C757A4803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6140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ED9A2-F6B8-4C78-A329-7480281AE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8047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0E4BE-5852-4A27-B043-C19FEB777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5449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85947-D4B4-452F-A026-5EFAE9472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874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13299-1300-4D75-842E-50AC6B75C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4270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643FA-FAB7-4E80-BD7C-97E7CC7A8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7472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FE829-6A19-4F26-98D0-6050C7099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1782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2313" y="115888"/>
            <a:ext cx="2071687" cy="57610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2488" y="115888"/>
            <a:ext cx="6067425" cy="57610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1106A-F65D-4706-81B6-4C3D0CFF2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8379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2295525"/>
            <a:ext cx="6202362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ru-RU" noProof="0" smtClean="0"/>
              <a:t>Заголовок</a:t>
            </a:r>
            <a:br>
              <a:rPr lang="ru-RU" noProof="0" smtClean="0"/>
            </a:br>
            <a:r>
              <a:rPr lang="ru-RU" noProof="0" smtClean="0"/>
              <a:t>Слайда-разделителя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3656066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0E085-8C62-4BCE-9B49-AB0F155AB53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8918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C730F-A633-4893-AA33-57FF3713E93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5070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2488" y="1949450"/>
            <a:ext cx="3846512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51400" y="1949450"/>
            <a:ext cx="3846513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D758B-0193-4D44-B8B0-932EB360A36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16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1971D-A8F3-47D2-87B6-C757A4803D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34311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ED9A2-F6B8-4C78-A329-7480281AE49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09046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0E4BE-5852-4A27-B043-C19FEB77776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448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4A3EB-E81D-466C-9F08-12674BEDD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65507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85947-D4B4-452F-A026-5EFAE94728E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786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643FA-FAB7-4E80-BD7C-97E7CC7A88C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22991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FE829-6A19-4F26-98D0-6050C709908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4387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2313" y="115888"/>
            <a:ext cx="2071687" cy="57610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2488" y="115888"/>
            <a:ext cx="6067425" cy="57610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1106A-F65D-4706-81B6-4C3D0CFF2B5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280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2488" y="1949450"/>
            <a:ext cx="3846512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51400" y="1949450"/>
            <a:ext cx="3846513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7EEFF-5762-48C6-8834-2751B36D6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306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FCAAC-DB70-4CFB-8994-14257380C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29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3796B-8CE3-43AA-8316-7ACBBD29CB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476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23C3B-FD12-4F94-B697-63BD0B77F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485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6DC92-F0E3-4A19-8A13-8354C9C20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333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2FC51-15D0-469D-BD44-C95E9C18A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8882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  <a:br>
              <a:rPr lang="ru-RU" smtClean="0"/>
            </a:br>
            <a:r>
              <a:rPr lang="ru-RU" smtClean="0"/>
              <a:t>Можно в две строки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2488" y="1949450"/>
            <a:ext cx="7845425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6013" y="6365875"/>
            <a:ext cx="5492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6A715FCE-10D5-47DA-B79A-B4465D918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9pPr>
    </p:titleStyle>
    <p:bodyStyle>
      <a:lvl1pPr marL="266700" indent="-266700" algn="l" rtl="0" fontAlgn="base">
        <a:spcBef>
          <a:spcPct val="20000"/>
        </a:spcBef>
        <a:spcAft>
          <a:spcPct val="0"/>
        </a:spcAft>
        <a:buBlip>
          <a:blip r:embed="rId14"/>
        </a:buBlip>
        <a:defRPr sz="2200">
          <a:solidFill>
            <a:srgbClr val="2C2C84"/>
          </a:solidFill>
          <a:latin typeface="+mn-lt"/>
          <a:ea typeface="+mn-ea"/>
          <a:cs typeface="+mn-cs"/>
        </a:defRPr>
      </a:lvl1pPr>
      <a:lvl2pPr marL="712788" indent="-180975" algn="l" rtl="0" fontAlgn="base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rgbClr val="2C2C84"/>
          </a:solidFill>
          <a:latin typeface="+mn-lt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  <a:br>
              <a:rPr lang="ru-RU" smtClean="0"/>
            </a:br>
            <a:r>
              <a:rPr lang="ru-RU" smtClean="0"/>
              <a:t>Можно в две строки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2488" y="1949450"/>
            <a:ext cx="7845425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7088" y="6365875"/>
            <a:ext cx="838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AD37614A-ABD1-47EA-8CC8-0F3648184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9pPr>
    </p:titleStyle>
    <p:bodyStyle>
      <a:lvl1pPr marL="266700" indent="-2667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200">
          <a:solidFill>
            <a:srgbClr val="2C2C84"/>
          </a:solidFill>
          <a:latin typeface="+mn-lt"/>
          <a:ea typeface="+mn-ea"/>
          <a:cs typeface="+mn-cs"/>
        </a:defRPr>
      </a:lvl1pPr>
      <a:lvl2pPr marL="712788" indent="-180975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2C2C84"/>
          </a:solidFill>
          <a:latin typeface="+mn-lt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  <a:br>
              <a:rPr lang="ru-RU" smtClean="0"/>
            </a:br>
            <a:r>
              <a:rPr lang="ru-RU" smtClean="0"/>
              <a:t>Можно в две строки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2488" y="1949450"/>
            <a:ext cx="7845425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7088" y="6365875"/>
            <a:ext cx="838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AD37614A-ABD1-47EA-8CC8-0F364818491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513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9pPr>
    </p:titleStyle>
    <p:bodyStyle>
      <a:lvl1pPr marL="266700" indent="-2667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200">
          <a:solidFill>
            <a:srgbClr val="2C2C84"/>
          </a:solidFill>
          <a:latin typeface="+mn-lt"/>
          <a:ea typeface="+mn-ea"/>
          <a:cs typeface="+mn-cs"/>
        </a:defRPr>
      </a:lvl1pPr>
      <a:lvl2pPr marL="712788" indent="-180975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2C2C84"/>
          </a:solidFill>
          <a:latin typeface="+mn-lt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D23C3B-FD12-4F94-B697-63BD0B77F124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0"/>
            <a:ext cx="2691106" cy="11740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822" y="116631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Сабинского муниципального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проведенным мероприятиям в рамках Года родных языков и народного единства за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года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9103812"/>
              </p:ext>
            </p:extLst>
          </p:nvPr>
        </p:nvGraphicFramePr>
        <p:xfrm>
          <a:off x="214282" y="1357298"/>
          <a:ext cx="8750206" cy="729076"/>
        </p:xfrm>
        <a:graphic>
          <a:graphicData uri="http://schemas.openxmlformats.org/drawingml/2006/table">
            <a:tbl>
              <a:tblPr firstRow="1" firstCol="1" bandRow="1"/>
              <a:tblGrid>
                <a:gridCol w="1702844">
                  <a:extLst>
                    <a:ext uri="{9D8B030D-6E8A-4147-A177-3AD203B41FA5}">
                      <a16:colId xmlns="" xmlns:a16="http://schemas.microsoft.com/office/drawing/2014/main" val="2597717819"/>
                    </a:ext>
                  </a:extLst>
                </a:gridCol>
                <a:gridCol w="2402510">
                  <a:extLst>
                    <a:ext uri="{9D8B030D-6E8A-4147-A177-3AD203B41FA5}">
                      <a16:colId xmlns="" xmlns:a16="http://schemas.microsoft.com/office/drawing/2014/main" val="3945111511"/>
                    </a:ext>
                  </a:extLst>
                </a:gridCol>
                <a:gridCol w="2402352">
                  <a:extLst>
                    <a:ext uri="{9D8B030D-6E8A-4147-A177-3AD203B41FA5}">
                      <a16:colId xmlns="" xmlns:a16="http://schemas.microsoft.com/office/drawing/2014/main" val="1054966823"/>
                    </a:ext>
                  </a:extLst>
                </a:gridCol>
                <a:gridCol w="2242500">
                  <a:extLst>
                    <a:ext uri="{9D8B030D-6E8A-4147-A177-3AD203B41FA5}">
                      <a16:colId xmlns="" xmlns:a16="http://schemas.microsoft.com/office/drawing/2014/main" val="2400700594"/>
                    </a:ext>
                  </a:extLst>
                </a:gridCol>
              </a:tblGrid>
              <a:tr h="3552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22716012"/>
                  </a:ext>
                </a:extLst>
              </a:tr>
              <a:tr h="3023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Сабинский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2616155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11622129"/>
              </p:ext>
            </p:extLst>
          </p:nvPr>
        </p:nvGraphicFramePr>
        <p:xfrm>
          <a:off x="142844" y="2214554"/>
          <a:ext cx="8783265" cy="4487273"/>
        </p:xfrm>
        <a:graphic>
          <a:graphicData uri="http://schemas.openxmlformats.org/drawingml/2006/table">
            <a:tbl>
              <a:tblPr firstRow="1" firstCol="1" bandRow="1"/>
              <a:tblGrid>
                <a:gridCol w="1143008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2357454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143008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4139795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426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122630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Сабинский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Зональный конкурс детского театрального искусства им. Шауката Биктимерова</a:t>
                      </a: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28 января </a:t>
                      </a: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Сабинском муни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ципальном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районе был проведен заключительный этап зонального конкурса детского театрального искусства им.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Ш.Биктимерова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8 по 12 января 2021 года был проведен отборочный тур конкурса. Для участия в конкурсе были представлены 23 театральных постановок. Из них 9 лучших коллективов выступили на заключительном этапе. 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645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Марафон культурных мероприятий «Торжество родного языка»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всех ОО </a:t>
                      </a:r>
                      <a:r>
                        <a:rPr lang="ru-RU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Сабинского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муниөипалҗного 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района РТ прошли с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тартовые мероприятия, посвященные  Году родных языков и народного единства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5809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Флешмоб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посвящённый открытию декады родных языков «Язык – наше богатство»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1000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 января во всех ДОУ Сабинского муниципального района РТ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прошли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мероприятия, посвященные  Году родных языков и народного единства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  <a:tr h="14785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 с писательницей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Гульсиной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Галимуллиной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На базе МБОУ «</a:t>
                      </a:r>
                      <a:r>
                        <a:rPr lang="ru-RU" sz="1200" b="0" i="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СОШ-интернат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одаренных детей» состоялась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творческая встреча учащихся с автором популярных книг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Гульсиной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Галимуллиной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Гульсина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Галимуллина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ветеран татарстанской журналистики, лауреат конкурса «Хрустальное перо»,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известная в республики писательница,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счету которой больше десяти популярных произведений. 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7365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6718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D23C3B-FD12-4F94-B697-63BD0B77F124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142852"/>
            <a:ext cx="2413502" cy="10529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67744" y="503286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400" b="1" dirty="0"/>
          </a:p>
        </p:txBody>
      </p:sp>
      <p:sp>
        <p:nvSpPr>
          <p:cNvPr id="4098" name="AutoShape 2" descr="blob:https://web.whatsapp.com/545874e1-edc0-4536-bc57-87a83f2168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blob:https://web.whatsapp.com/545874e1-edc0-4536-bc57-87a83f2168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blob:https://web.whatsapp.com/545874e1-edc0-4536-bc57-87a83f2168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blob:https://web.whatsapp.com/545874e1-edc0-4536-bc57-87a83f2168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C:\Users\User\Downloads\IMG_20210120_132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285860"/>
            <a:ext cx="3357586" cy="2053843"/>
          </a:xfrm>
          <a:prstGeom prst="rect">
            <a:avLst/>
          </a:prstGeom>
          <a:noFill/>
        </p:spPr>
      </p:pic>
      <p:pic>
        <p:nvPicPr>
          <p:cNvPr id="4107" name="Picture 11" descr="C:\Users\User\Downloads\IMG_20210121_124048 (1).jpg"/>
          <p:cNvPicPr>
            <a:picLocks noChangeAspect="1" noChangeArrowheads="1"/>
          </p:cNvPicPr>
          <p:nvPr/>
        </p:nvPicPr>
        <p:blipFill>
          <a:blip r:embed="rId4" cstate="print"/>
          <a:srcRect b="18518"/>
          <a:stretch>
            <a:fillRect/>
          </a:stretch>
        </p:blipFill>
        <p:spPr bwMode="auto">
          <a:xfrm>
            <a:off x="6357950" y="3429000"/>
            <a:ext cx="2643205" cy="1571636"/>
          </a:xfrm>
          <a:prstGeom prst="rect">
            <a:avLst/>
          </a:prstGeom>
          <a:noFill/>
        </p:spPr>
      </p:pic>
      <p:pic>
        <p:nvPicPr>
          <p:cNvPr id="4108" name="Picture 12" descr="C:\Users\User\Downloads\туган те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5143512"/>
            <a:ext cx="2071702" cy="1553777"/>
          </a:xfrm>
          <a:prstGeom prst="rect">
            <a:avLst/>
          </a:prstGeom>
          <a:noFill/>
        </p:spPr>
      </p:pic>
      <p:pic>
        <p:nvPicPr>
          <p:cNvPr id="4109" name="Picture 13" descr="C:\Users\User\Downloads\IMG-20210120-WA00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1285860"/>
            <a:ext cx="2643206" cy="1982405"/>
          </a:xfrm>
          <a:prstGeom prst="rect">
            <a:avLst/>
          </a:prstGeom>
          <a:noFill/>
        </p:spPr>
      </p:pic>
      <p:pic>
        <p:nvPicPr>
          <p:cNvPr id="4110" name="Picture 14" descr="C:\Users\User\Downloads\Рисунок 2 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5200211"/>
            <a:ext cx="3143272" cy="1657789"/>
          </a:xfrm>
          <a:prstGeom prst="rect">
            <a:avLst/>
          </a:prstGeom>
          <a:noFill/>
        </p:spPr>
      </p:pic>
      <p:pic>
        <p:nvPicPr>
          <p:cNvPr id="15" name="Рисунок 14" descr="C:\Users\Шикшинская ООШ\Desktop\туган тел елы\20210120_072731.jpg"/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t="7692" b="3846"/>
          <a:stretch>
            <a:fillRect/>
          </a:stretch>
        </p:blipFill>
        <p:spPr bwMode="auto">
          <a:xfrm>
            <a:off x="142844" y="3429000"/>
            <a:ext cx="2428892" cy="164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Чулпан Яудатовна\Desktop\IMG-20210120-WA0021.jpg"/>
          <p:cNvPicPr/>
          <p:nvPr/>
        </p:nvPicPr>
        <p:blipFill>
          <a:blip r:embed="rId9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t="19360" b="17030"/>
          <a:stretch>
            <a:fillRect/>
          </a:stretch>
        </p:blipFill>
        <p:spPr bwMode="auto">
          <a:xfrm>
            <a:off x="2643174" y="3429000"/>
            <a:ext cx="3644900" cy="164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admin\Desktop\IMG-20210119-WA0011.jpg"/>
          <p:cNvPicPr/>
          <p:nvPr/>
        </p:nvPicPr>
        <p:blipFill>
          <a:blip r:embed="rId10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t="33471" r="12810" b="10744"/>
          <a:stretch>
            <a:fillRect/>
          </a:stretch>
        </p:blipFill>
        <p:spPr bwMode="auto">
          <a:xfrm>
            <a:off x="5500694" y="5143512"/>
            <a:ext cx="3500462" cy="157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1" name="Picture 15" descr="J:\Туган телләр елы\Школа для одаренных детей в Instagram_ «Бүген, 27 нче гыйнвар көнне, мәктәбебездә 2- 4 нче сыйныфлар катнашында “Тамчы шоу”- уены_ булып узды. Уенның сораулары Г.Тукайның тормыш…»_files\143407765_1128910104244402_5085909723582997509_n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2843" y="1357298"/>
            <a:ext cx="2667019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99878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2" y="4046189"/>
            <a:ext cx="2795936" cy="279593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D23C3B-FD12-4F94-B697-63BD0B77F12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116632"/>
            <a:ext cx="2619098" cy="11426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65288" y="159271"/>
            <a:ext cx="3569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Сабинский муниципальный район</a:t>
            </a:r>
            <a:endParaRPr lang="ru-RU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718" y="563028"/>
            <a:ext cx="65522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Зональный конкурс детского театрального искусства </a:t>
            </a:r>
            <a:endParaRPr lang="tt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tt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</a:t>
            </a:r>
            <a:r>
              <a:rPr lang="tt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Шауката Биктимерова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443841"/>
            <a:ext cx="31370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целях развития детского национального театрального творчества</a:t>
            </a:r>
            <a:r>
              <a:rPr lang="tt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пропаганд</a:t>
            </a:r>
            <a:r>
              <a:rPr lang="tt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творчества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Шауката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Биктимерова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татарских драматургов, писателей  28 января </a:t>
            </a:r>
            <a:r>
              <a:rPr lang="tt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Сабинском муни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ципальном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районе был проведен заключительный этап зонального конкурса детского театрального искусства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Ш.Биктимерова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tt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8 по 12 января 2021 года был проведен отборочный тур конкурса. Для участия в конкурсе были представлены 23 театральных постановок. Из них 9 лучших коллективов выступили на заключительном (финальном) этапе. Организаторы конкурса и жюри выразили им свою искреннюю благодарность и отметили их исполнительское мастерство, хороший уровень подготовки, а также творческую заинтересованность руководителей коллективов.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3" y="1268457"/>
            <a:ext cx="2795936" cy="27323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3" y="1293699"/>
            <a:ext cx="2777642" cy="27776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3" y="4126113"/>
            <a:ext cx="2731887" cy="27318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68120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3252"/>
            <a:ext cx="6500826" cy="493564"/>
          </a:xfrm>
        </p:spPr>
        <p:txBody>
          <a:bodyPr>
            <a:noAutofit/>
          </a:bodyPr>
          <a:lstStyle/>
          <a:p>
            <a:pPr algn="ctr"/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Мероприятия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Сабинского муниципального района запланированные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рамках Года родных языков и народного единства на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>
                <a:latin typeface="Times New Roman" pitchFamily="18" charset="0"/>
                <a:cs typeface="Times New Roman" pitchFamily="18" charset="0"/>
              </a:rPr>
              <a:t>февраль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2021 года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142852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78990056"/>
              </p:ext>
            </p:extLst>
          </p:nvPr>
        </p:nvGraphicFramePr>
        <p:xfrm>
          <a:off x="428596" y="1643050"/>
          <a:ext cx="8358246" cy="4608759"/>
        </p:xfrm>
        <a:graphic>
          <a:graphicData uri="http://schemas.openxmlformats.org/drawingml/2006/table">
            <a:tbl>
              <a:tblPr firstRow="1" firstCol="1" bandRow="1"/>
              <a:tblGrid>
                <a:gridCol w="1143008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2450258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484175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280805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57088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Сабинский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“Тарих эзләреннән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”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Встреча 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 редакцией издания “Көмеш кыңгырау”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1.02 -6.02.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На базе МБОУ “Шеморданский ли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цей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»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совместно с детской библиотекой поселка Шемордан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состоится 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творческая встреча учащихся (1-4 классы)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 редакцией издания “Көмеш кыңгырау”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8958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Калейдаскоп кул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ьтур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астер-классы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иностранных студентов по родным языкам»</a:t>
                      </a: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19.02.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Республиканский ф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естиваль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родного языка для школьников с участием иностранных студентов Института филологии и межкультурных коммуникаций КФ(П)У 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1271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научно-практическая конференция  школьников  для учащихся «Шаг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будущее»</a:t>
                      </a: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Февраль, 2021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НПК учащихся является итогом учебно-исследовательской деятельности учащихся, выполняемой  в течение    учебного года.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Участниками конференции являются учащиеся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4-5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классов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общеобразовательных  школ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Сабинского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муниципального района.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  <a:tr h="8916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униципальный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  конкурс  «Лучший национальный уголок»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Февраль, 2021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 проводится в общеобразовательных организациях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Сабинского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муниципального района РТ.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Конкурсе принимают участие учащиеся , учителя и воспитатели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ОО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t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айона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7365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16467254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7449</TotalTime>
  <Words>430</Words>
  <Application>Microsoft Office PowerPoint</Application>
  <PresentationFormat>Экран (4:3)</PresentationFormat>
  <Paragraphs>65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шаблон</vt:lpstr>
      <vt:lpstr>1_Оформление по умолчанию</vt:lpstr>
      <vt:lpstr>2_Оформление по умолчанию</vt:lpstr>
      <vt:lpstr>Слайд 1</vt:lpstr>
      <vt:lpstr>Слайд 2</vt:lpstr>
      <vt:lpstr>Слайд 3</vt:lpstr>
      <vt:lpstr>  Мероприятия  Сабинского муниципального района запланированные в рамках Года родных языков и народного единства на  февраль 2021 года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по Сабинскому району</dc:title>
  <dc:creator>user15</dc:creator>
  <cp:lastModifiedBy>User</cp:lastModifiedBy>
  <cp:revision>525</cp:revision>
  <cp:lastPrinted>2018-06-25T11:57:30Z</cp:lastPrinted>
  <dcterms:created xsi:type="dcterms:W3CDTF">2013-07-10T19:02:58Z</dcterms:created>
  <dcterms:modified xsi:type="dcterms:W3CDTF">2021-02-01T19:35:07Z</dcterms:modified>
</cp:coreProperties>
</file>